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7559675" cy="1069181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7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1A74A-1403-46BE-BD48-6B5569A2CCF6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5538" y="1162050"/>
            <a:ext cx="2219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9178E-C5AB-48AF-A8EE-4C9EA55C03D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69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109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207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901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56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576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817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010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57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650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0174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713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F81DCE-21E7-48A6-B58B-AF359CD76D2F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BA1051-A15E-440B-A4FB-0B4253AC10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460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40271C-58CA-1F14-7621-C554889E94E8}"/>
              </a:ext>
            </a:extLst>
          </p:cNvPr>
          <p:cNvSpPr/>
          <p:nvPr/>
        </p:nvSpPr>
        <p:spPr>
          <a:xfrm>
            <a:off x="255662" y="3701290"/>
            <a:ext cx="3560144" cy="829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</p:txBody>
      </p:sp>
      <p:pic>
        <p:nvPicPr>
          <p:cNvPr id="6" name="Graphic 5" descr="User with solid fill">
            <a:extLst>
              <a:ext uri="{FF2B5EF4-FFF2-40B4-BE49-F238E27FC236}">
                <a16:creationId xmlns:a16="http://schemas.microsoft.com/office/drawing/2014/main" id="{F7221036-8CDC-3B28-B0FC-58CB6CA0E2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0952" y="3581241"/>
            <a:ext cx="1029531" cy="10295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96A056D-8149-ADAC-3F89-33BC9DF96B37}"/>
              </a:ext>
            </a:extLst>
          </p:cNvPr>
          <p:cNvSpPr txBox="1"/>
          <p:nvPr/>
        </p:nvSpPr>
        <p:spPr>
          <a:xfrm>
            <a:off x="1095773" y="3814019"/>
            <a:ext cx="1179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u="sng" dirty="0">
                <a:solidFill>
                  <a:schemeClr val="accent2"/>
                </a:solidFill>
              </a:rPr>
              <a:t>Customer: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AFF6FC-40AE-5647-9A8E-A914CCEC0AE5}"/>
              </a:ext>
            </a:extLst>
          </p:cNvPr>
          <p:cNvSpPr txBox="1"/>
          <p:nvPr/>
        </p:nvSpPr>
        <p:spPr>
          <a:xfrm>
            <a:off x="1041632" y="4137239"/>
            <a:ext cx="29385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A leading Personal Data Privacy and Protection provider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25173E-7CF3-FAC9-7357-FF416E813F4E}"/>
              </a:ext>
            </a:extLst>
          </p:cNvPr>
          <p:cNvSpPr txBox="1"/>
          <p:nvPr/>
        </p:nvSpPr>
        <p:spPr>
          <a:xfrm>
            <a:off x="364496" y="570603"/>
            <a:ext cx="70240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Data Protection Platform with Amazon DynamoDB – </a:t>
            </a:r>
            <a:r>
              <a:rPr lang="en-US" sz="3200" b="1" dirty="0">
                <a:solidFill>
                  <a:srgbClr val="00B0F0"/>
                </a:solidFill>
              </a:rPr>
              <a:t>75%</a:t>
            </a:r>
            <a:r>
              <a:rPr lang="en-US" sz="2400" b="1" dirty="0"/>
              <a:t> Faster Data Retrieval for Privacy Compliance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A49C87-2E5E-A991-E1B2-45D889432E85}"/>
              </a:ext>
            </a:extLst>
          </p:cNvPr>
          <p:cNvSpPr/>
          <p:nvPr/>
        </p:nvSpPr>
        <p:spPr>
          <a:xfrm>
            <a:off x="4083625" y="3681426"/>
            <a:ext cx="3208229" cy="8291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76706D-184A-E8CD-DB2F-BE8AB0B28016}"/>
              </a:ext>
            </a:extLst>
          </p:cNvPr>
          <p:cNvSpPr txBox="1"/>
          <p:nvPr/>
        </p:nvSpPr>
        <p:spPr>
          <a:xfrm>
            <a:off x="4923736" y="3800073"/>
            <a:ext cx="2100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u="sng" dirty="0">
                <a:solidFill>
                  <a:schemeClr val="accent2"/>
                </a:solidFill>
              </a:rPr>
              <a:t>Service Portfolio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99D9DF-CFE6-0610-AB95-7FEAB738FB7D}"/>
              </a:ext>
            </a:extLst>
          </p:cNvPr>
          <p:cNvSpPr txBox="1"/>
          <p:nvPr/>
        </p:nvSpPr>
        <p:spPr>
          <a:xfrm>
            <a:off x="4923736" y="4107850"/>
            <a:ext cx="27267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Data Protection Tools Integration – Custom Integration</a:t>
            </a:r>
          </a:p>
        </p:txBody>
      </p:sp>
      <p:pic>
        <p:nvPicPr>
          <p:cNvPr id="17" name="Graphic 16" descr="Browser window outline">
            <a:extLst>
              <a:ext uri="{FF2B5EF4-FFF2-40B4-BE49-F238E27FC236}">
                <a16:creationId xmlns:a16="http://schemas.microsoft.com/office/drawing/2014/main" id="{C3D6F3D9-3972-D01E-A228-9D924AA6D8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83625" y="3670514"/>
            <a:ext cx="914400" cy="9144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131360A-1162-5822-61DD-D7162DDB9B71}"/>
              </a:ext>
            </a:extLst>
          </p:cNvPr>
          <p:cNvSpPr/>
          <p:nvPr/>
        </p:nvSpPr>
        <p:spPr>
          <a:xfrm>
            <a:off x="261741" y="4835827"/>
            <a:ext cx="7036192" cy="21186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8631-3ECA-3E7E-8E26-AB68924A21FF}"/>
              </a:ext>
            </a:extLst>
          </p:cNvPr>
          <p:cNvSpPr txBox="1"/>
          <p:nvPr/>
        </p:nvSpPr>
        <p:spPr>
          <a:xfrm>
            <a:off x="2374094" y="4885358"/>
            <a:ext cx="3935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u="sng" dirty="0">
                <a:solidFill>
                  <a:schemeClr val="accent2"/>
                </a:solidFill>
              </a:rPr>
              <a:t>Customer Pain Points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7CCEEF-7595-1EC0-A926-29E15804C97C}"/>
              </a:ext>
            </a:extLst>
          </p:cNvPr>
          <p:cNvSpPr txBox="1"/>
          <p:nvPr/>
        </p:nvSpPr>
        <p:spPr>
          <a:xfrm>
            <a:off x="2625761" y="741496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6DEDFC5-915E-EF8E-8BA5-13B6D3287B38}"/>
              </a:ext>
            </a:extLst>
          </p:cNvPr>
          <p:cNvSpPr txBox="1"/>
          <p:nvPr/>
        </p:nvSpPr>
        <p:spPr>
          <a:xfrm>
            <a:off x="2571167" y="1914350"/>
            <a:ext cx="118814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IN" sz="3200" b="1" dirty="0">
                <a:solidFill>
                  <a:srgbClr val="00B0F0"/>
                </a:solidFill>
              </a:rPr>
              <a:t>100%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973257-6B54-7240-5058-B21271B95122}"/>
              </a:ext>
            </a:extLst>
          </p:cNvPr>
          <p:cNvSpPr txBox="1"/>
          <p:nvPr/>
        </p:nvSpPr>
        <p:spPr>
          <a:xfrm>
            <a:off x="5930868" y="1893870"/>
            <a:ext cx="13115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IN" sz="3200" b="1" dirty="0">
                <a:solidFill>
                  <a:srgbClr val="00B0F0"/>
                </a:solidFill>
              </a:rPr>
              <a:t>99.9%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A054FA3-8B2D-EA19-F137-D46C3A81F873}"/>
              </a:ext>
            </a:extLst>
          </p:cNvPr>
          <p:cNvSpPr/>
          <p:nvPr/>
        </p:nvSpPr>
        <p:spPr>
          <a:xfrm>
            <a:off x="297710" y="7200416"/>
            <a:ext cx="7036192" cy="3175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  <a:p>
            <a:endParaRPr lang="en-IN" sz="1984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A287F1F-F3AC-FF5C-DC0C-74A4A75DEBEA}"/>
              </a:ext>
            </a:extLst>
          </p:cNvPr>
          <p:cNvSpPr txBox="1"/>
          <p:nvPr/>
        </p:nvSpPr>
        <p:spPr>
          <a:xfrm>
            <a:off x="1272171" y="7268962"/>
            <a:ext cx="4422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chemeClr val="accent2"/>
                </a:solidFill>
              </a:rPr>
              <a:t>How did we resolve customer pain points?</a:t>
            </a:r>
            <a:endParaRPr lang="en-IN" sz="1600" b="1" u="sng" dirty="0">
              <a:solidFill>
                <a:schemeClr val="accent2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2711B67-89D8-E44D-6963-898EC7369C59}"/>
              </a:ext>
            </a:extLst>
          </p:cNvPr>
          <p:cNvSpPr txBox="1"/>
          <p:nvPr/>
        </p:nvSpPr>
        <p:spPr>
          <a:xfrm>
            <a:off x="2625762" y="803520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7427466-3752-7365-FC97-81BA3FA27FDA}"/>
              </a:ext>
            </a:extLst>
          </p:cNvPr>
          <p:cNvSpPr txBox="1"/>
          <p:nvPr/>
        </p:nvSpPr>
        <p:spPr>
          <a:xfrm>
            <a:off x="2778161" y="756736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1677F64-F959-5F6F-5651-912F24028FE4}"/>
              </a:ext>
            </a:extLst>
          </p:cNvPr>
          <p:cNvSpPr txBox="1"/>
          <p:nvPr/>
        </p:nvSpPr>
        <p:spPr>
          <a:xfrm>
            <a:off x="2797092" y="8332103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F9C5234-B5F0-8872-1BE2-1BD2EDB33087}"/>
              </a:ext>
            </a:extLst>
          </p:cNvPr>
          <p:cNvSpPr txBox="1"/>
          <p:nvPr/>
        </p:nvSpPr>
        <p:spPr>
          <a:xfrm>
            <a:off x="1095773" y="7649781"/>
            <a:ext cx="27495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100" b="1" dirty="0"/>
              <a:t>AWS User &amp; Credential Setup</a:t>
            </a:r>
          </a:p>
          <a:p>
            <a:r>
              <a:rPr lang="en-US" sz="1100" dirty="0"/>
              <a:t>Automated creation of AWS user accounts with secure access keys.</a:t>
            </a:r>
          </a:p>
          <a:p>
            <a:endParaRPr lang="en-US" sz="11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60BC0DF-F8CB-7148-53D7-CBF4B98D52B7}"/>
              </a:ext>
            </a:extLst>
          </p:cNvPr>
          <p:cNvSpPr txBox="1"/>
          <p:nvPr/>
        </p:nvSpPr>
        <p:spPr>
          <a:xfrm>
            <a:off x="2677838" y="846050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6B5E9F-14B9-0980-05E8-434DC4965C2A}"/>
              </a:ext>
            </a:extLst>
          </p:cNvPr>
          <p:cNvSpPr txBox="1"/>
          <p:nvPr/>
        </p:nvSpPr>
        <p:spPr>
          <a:xfrm>
            <a:off x="2701748" y="922095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4AE05C9-D70C-CF2A-AF18-481A2C3F1EE9}"/>
              </a:ext>
            </a:extLst>
          </p:cNvPr>
          <p:cNvSpPr txBox="1"/>
          <p:nvPr/>
        </p:nvSpPr>
        <p:spPr>
          <a:xfrm>
            <a:off x="2873077" y="88976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8E7C2E5-B38D-6F73-6F74-3C60CD276585}"/>
              </a:ext>
            </a:extLst>
          </p:cNvPr>
          <p:cNvSpPr txBox="1"/>
          <p:nvPr/>
        </p:nvSpPr>
        <p:spPr>
          <a:xfrm>
            <a:off x="2854148" y="937335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3" name="Graphic 2" descr="Badge Tick1 with solid fill">
            <a:extLst>
              <a:ext uri="{FF2B5EF4-FFF2-40B4-BE49-F238E27FC236}">
                <a16:creationId xmlns:a16="http://schemas.microsoft.com/office/drawing/2014/main" id="{1E48B56D-3B82-9AAD-4C86-E6D22F6109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1650" y="7636963"/>
            <a:ext cx="379982" cy="379982"/>
          </a:xfrm>
          <a:prstGeom prst="rect">
            <a:avLst/>
          </a:prstGeom>
        </p:spPr>
      </p:pic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9CFFB931-47C3-A7BF-1561-711959C4EFAC}"/>
              </a:ext>
            </a:extLst>
          </p:cNvPr>
          <p:cNvSpPr/>
          <p:nvPr/>
        </p:nvSpPr>
        <p:spPr>
          <a:xfrm>
            <a:off x="3864297" y="5256328"/>
            <a:ext cx="1104428" cy="1088071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" dirty="0"/>
              <a:t>Inefficient Search Capabilities </a:t>
            </a: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4CDF7BC3-F127-0157-BFC5-733BE1B936B1}"/>
              </a:ext>
            </a:extLst>
          </p:cNvPr>
          <p:cNvSpPr/>
          <p:nvPr/>
        </p:nvSpPr>
        <p:spPr>
          <a:xfrm>
            <a:off x="4982643" y="5258356"/>
            <a:ext cx="1104428" cy="1088071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" dirty="0"/>
              <a:t>Lack of Real-Time Access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3CFB7FA-AB28-2E6D-8BFD-C83011C5E0EC}"/>
              </a:ext>
            </a:extLst>
          </p:cNvPr>
          <p:cNvSpPr txBox="1"/>
          <p:nvPr/>
        </p:nvSpPr>
        <p:spPr>
          <a:xfrm>
            <a:off x="2368260" y="2580829"/>
            <a:ext cx="117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Automated Data Access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9F1F619-801E-F2AB-97E2-87E921A79E0D}"/>
              </a:ext>
            </a:extLst>
          </p:cNvPr>
          <p:cNvSpPr txBox="1"/>
          <p:nvPr/>
        </p:nvSpPr>
        <p:spPr>
          <a:xfrm>
            <a:off x="5851257" y="2497107"/>
            <a:ext cx="112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Data Accuracy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0F2B82-F4F6-69F5-5E4B-E33285FC3DFF}"/>
              </a:ext>
            </a:extLst>
          </p:cNvPr>
          <p:cNvSpPr txBox="1"/>
          <p:nvPr/>
        </p:nvSpPr>
        <p:spPr>
          <a:xfrm>
            <a:off x="712914" y="1922425"/>
            <a:ext cx="1319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IN" sz="3200" b="1" dirty="0">
                <a:solidFill>
                  <a:srgbClr val="00B0F0"/>
                </a:solidFill>
              </a:rPr>
              <a:t>75%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662217-9833-5ED9-B304-64D675317E33}"/>
              </a:ext>
            </a:extLst>
          </p:cNvPr>
          <p:cNvSpPr txBox="1"/>
          <p:nvPr/>
        </p:nvSpPr>
        <p:spPr>
          <a:xfrm>
            <a:off x="619308" y="2576506"/>
            <a:ext cx="122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Faster Data Retrieval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D583F5-D4CE-ED84-9C40-DA4E0C7E5DA8}"/>
              </a:ext>
            </a:extLst>
          </p:cNvPr>
          <p:cNvSpPr txBox="1"/>
          <p:nvPr/>
        </p:nvSpPr>
        <p:spPr>
          <a:xfrm>
            <a:off x="4238318" y="1911795"/>
            <a:ext cx="96853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IN" sz="3200" b="1" dirty="0">
                <a:solidFill>
                  <a:srgbClr val="00B0F0"/>
                </a:solidFill>
              </a:rPr>
              <a:t>50%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F43929-8C8C-C980-F634-B2F8140D2468}"/>
              </a:ext>
            </a:extLst>
          </p:cNvPr>
          <p:cNvSpPr txBox="1"/>
          <p:nvPr/>
        </p:nvSpPr>
        <p:spPr>
          <a:xfrm>
            <a:off x="4187805" y="2576506"/>
            <a:ext cx="1124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Lower Maintenance Effort</a:t>
            </a:r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3799A597-143D-3589-1B83-93D03818E6A9}"/>
              </a:ext>
            </a:extLst>
          </p:cNvPr>
          <p:cNvSpPr/>
          <p:nvPr/>
        </p:nvSpPr>
        <p:spPr>
          <a:xfrm>
            <a:off x="6100989" y="5263434"/>
            <a:ext cx="1104428" cy="1088071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High Maintenance Overhead</a:t>
            </a:r>
          </a:p>
        </p:txBody>
      </p:sp>
      <p:sp>
        <p:nvSpPr>
          <p:cNvPr id="38" name="Flowchart: Connector 37">
            <a:extLst>
              <a:ext uri="{FF2B5EF4-FFF2-40B4-BE49-F238E27FC236}">
                <a16:creationId xmlns:a16="http://schemas.microsoft.com/office/drawing/2014/main" id="{18F9BAA0-B545-72D4-2DAF-9E86C077CE4A}"/>
              </a:ext>
            </a:extLst>
          </p:cNvPr>
          <p:cNvSpPr/>
          <p:nvPr/>
        </p:nvSpPr>
        <p:spPr>
          <a:xfrm>
            <a:off x="507477" y="5280947"/>
            <a:ext cx="1104428" cy="1088071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Slow Data Retrieval</a:t>
            </a:r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1DD783D2-0077-9931-24AE-66B0F9D17495}"/>
              </a:ext>
            </a:extLst>
          </p:cNvPr>
          <p:cNvSpPr/>
          <p:nvPr/>
        </p:nvSpPr>
        <p:spPr>
          <a:xfrm>
            <a:off x="1627605" y="5269866"/>
            <a:ext cx="1104428" cy="1088071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" dirty="0"/>
              <a:t>Scalability Issues</a:t>
            </a:r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0E469ABC-6273-64B9-2898-4B514586563B}"/>
              </a:ext>
            </a:extLst>
          </p:cNvPr>
          <p:cNvSpPr/>
          <p:nvPr/>
        </p:nvSpPr>
        <p:spPr>
          <a:xfrm>
            <a:off x="2745951" y="5290542"/>
            <a:ext cx="1104428" cy="1088071"/>
          </a:xfrm>
          <a:prstGeom prst="flowChartConnec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" dirty="0"/>
              <a:t>Manual Data Sampling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4E0B9A9-BB4F-45E3-079E-73DCB440232D}"/>
              </a:ext>
            </a:extLst>
          </p:cNvPr>
          <p:cNvSpPr txBox="1"/>
          <p:nvPr/>
        </p:nvSpPr>
        <p:spPr>
          <a:xfrm>
            <a:off x="1114703" y="8487960"/>
            <a:ext cx="274959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100" b="1" dirty="0"/>
              <a:t>Automated Data Retrieval</a:t>
            </a:r>
          </a:p>
          <a:p>
            <a:r>
              <a:rPr lang="en-US" sz="1100" dirty="0"/>
              <a:t>Pulled data from all tables without manual intervention.</a:t>
            </a:r>
          </a:p>
        </p:txBody>
      </p:sp>
      <p:pic>
        <p:nvPicPr>
          <p:cNvPr id="46" name="Graphic 45" descr="Badge Tick1 with solid fill">
            <a:extLst>
              <a:ext uri="{FF2B5EF4-FFF2-40B4-BE49-F238E27FC236}">
                <a16:creationId xmlns:a16="http://schemas.microsoft.com/office/drawing/2014/main" id="{2465F3A7-2F80-C65B-6FA4-AF71A42940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0580" y="8475142"/>
            <a:ext cx="379982" cy="379982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BA424A99-60F8-C6BA-D7EA-CB7CCA1710E5}"/>
              </a:ext>
            </a:extLst>
          </p:cNvPr>
          <p:cNvSpPr txBox="1"/>
          <p:nvPr/>
        </p:nvSpPr>
        <p:spPr>
          <a:xfrm>
            <a:off x="1147037" y="9322581"/>
            <a:ext cx="274959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100" b="1" dirty="0"/>
              <a:t>Smart Data Sampling</a:t>
            </a:r>
          </a:p>
          <a:p>
            <a:r>
              <a:rPr lang="en-US" sz="1100" dirty="0"/>
              <a:t>Applied predefined sampling techniques for efficient data handling.</a:t>
            </a:r>
          </a:p>
        </p:txBody>
      </p:sp>
      <p:pic>
        <p:nvPicPr>
          <p:cNvPr id="49" name="Graphic 48" descr="Badge Tick1 with solid fill">
            <a:extLst>
              <a:ext uri="{FF2B5EF4-FFF2-40B4-BE49-F238E27FC236}">
                <a16:creationId xmlns:a16="http://schemas.microsoft.com/office/drawing/2014/main" id="{D3BBC565-7E36-84DF-DF36-000EA29B17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914" y="9309763"/>
            <a:ext cx="379982" cy="379982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34E7B5B2-506F-8E0E-F5E5-7A82A4918C81}"/>
              </a:ext>
            </a:extLst>
          </p:cNvPr>
          <p:cNvSpPr txBox="1"/>
          <p:nvPr/>
        </p:nvSpPr>
        <p:spPr>
          <a:xfrm>
            <a:off x="4460386" y="7684820"/>
            <a:ext cx="274959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100" b="1" dirty="0"/>
              <a:t>DynamoDB Client Connection</a:t>
            </a:r>
          </a:p>
          <a:p>
            <a:r>
              <a:rPr lang="en-US" sz="1100" dirty="0"/>
              <a:t>Established direct, secure connections to the DynamoDB database.</a:t>
            </a:r>
          </a:p>
        </p:txBody>
      </p:sp>
      <p:pic>
        <p:nvPicPr>
          <p:cNvPr id="55" name="Graphic 54" descr="Badge Tick1 with solid fill">
            <a:extLst>
              <a:ext uri="{FF2B5EF4-FFF2-40B4-BE49-F238E27FC236}">
                <a16:creationId xmlns:a16="http://schemas.microsoft.com/office/drawing/2014/main" id="{2E418B76-C975-E29B-FB6D-5954175F00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26263" y="7672002"/>
            <a:ext cx="379982" cy="379982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57F37502-7350-6490-F0B3-B786EC41B0A8}"/>
              </a:ext>
            </a:extLst>
          </p:cNvPr>
          <p:cNvSpPr txBox="1"/>
          <p:nvPr/>
        </p:nvSpPr>
        <p:spPr>
          <a:xfrm>
            <a:off x="4511650" y="8543181"/>
            <a:ext cx="274959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dirty="0"/>
              <a:t>Targeted Data Extraction</a:t>
            </a:r>
          </a:p>
          <a:p>
            <a:r>
              <a:rPr lang="en-US" sz="1100" dirty="0"/>
              <a:t>Queried and retrieved only the required data within specified timeframes.</a:t>
            </a:r>
          </a:p>
        </p:txBody>
      </p:sp>
      <p:pic>
        <p:nvPicPr>
          <p:cNvPr id="63" name="Graphic 62" descr="Badge Tick1 with solid fill">
            <a:extLst>
              <a:ext uri="{FF2B5EF4-FFF2-40B4-BE49-F238E27FC236}">
                <a16:creationId xmlns:a16="http://schemas.microsoft.com/office/drawing/2014/main" id="{3C337D97-F2F9-5ECB-0F65-78123158A1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77527" y="8530363"/>
            <a:ext cx="379982" cy="379982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6E26E55E-646B-980A-25EF-A91C1A57031A}"/>
              </a:ext>
            </a:extLst>
          </p:cNvPr>
          <p:cNvSpPr txBox="1"/>
          <p:nvPr/>
        </p:nvSpPr>
        <p:spPr>
          <a:xfrm>
            <a:off x="4511650" y="9357620"/>
            <a:ext cx="27495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100" b="1" dirty="0"/>
              <a:t>Custom Data Formatting</a:t>
            </a:r>
          </a:p>
          <a:p>
            <a:r>
              <a:rPr lang="en-US" sz="1100" dirty="0"/>
              <a:t>Converted retrieved data into the exact format required by the customer’s systems.</a:t>
            </a:r>
          </a:p>
        </p:txBody>
      </p:sp>
      <p:pic>
        <p:nvPicPr>
          <p:cNvPr id="67" name="Graphic 66" descr="Badge Tick1 with solid fill">
            <a:extLst>
              <a:ext uri="{FF2B5EF4-FFF2-40B4-BE49-F238E27FC236}">
                <a16:creationId xmlns:a16="http://schemas.microsoft.com/office/drawing/2014/main" id="{DE557703-A2A1-B847-D6C0-57D4C55656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77527" y="9344802"/>
            <a:ext cx="379982" cy="37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443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5210</TotalTime>
  <Words>165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Shivaraja K</dc:creator>
  <cp:lastModifiedBy>Shivaraja K</cp:lastModifiedBy>
  <cp:revision>29</cp:revision>
  <cp:lastPrinted>2025-01-15T11:03:14Z</cp:lastPrinted>
  <dcterms:created xsi:type="dcterms:W3CDTF">2025-01-14T09:20:39Z</dcterms:created>
  <dcterms:modified xsi:type="dcterms:W3CDTF">2025-08-11T11:20:57Z</dcterms:modified>
</cp:coreProperties>
</file>